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4" r:id="rId4"/>
    <p:sldId id="266" r:id="rId5"/>
    <p:sldId id="272" r:id="rId6"/>
    <p:sldId id="26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B1512-D524-474D-ABB3-4F242B4729A3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7D30B-45C3-4D79-BD88-4F8ECF939D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69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588EE-DE65-4CB6-BF22-DEB82E1397BE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A4924-38A6-469D-B156-C6EBCB8AAA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85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995D2D-362B-4439-8F5A-55F1CCC80D6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37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1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70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332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0">
              <a:buFont typeface="Arial" pitchFamily="34" charset="0"/>
              <a:buChar char="•"/>
              <a:defRPr/>
            </a:lvl2pPr>
            <a:lvl3pPr marL="0">
              <a:buFont typeface="Arial" pitchFamily="34" charset="0"/>
              <a:buChar char="•"/>
              <a:defRPr/>
            </a:lvl3pPr>
            <a:lvl4pPr marL="0">
              <a:buFont typeface="Arial" pitchFamily="34" charset="0"/>
              <a:buChar char="•"/>
              <a:defRPr/>
            </a:lvl4pPr>
            <a:lvl5pPr marL="0">
              <a:buFont typeface="Arial" pitchFamily="34" charset="0"/>
              <a:buChar char="•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l-SI" dirty="0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175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728D8C7-9EAD-4014-BE6A-72E945486924}" type="datetimeFigureOut">
              <a:rPr lang="ru-RU" altLang="ru-RU" sz="1100">
                <a:solidFill>
                  <a:prstClr val="white">
                    <a:tint val="75000"/>
                    <a:alpha val="6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10.10.2024</a:t>
            </a:fld>
            <a:endParaRPr lang="ru-RU" altLang="en-US" sz="1100">
              <a:solidFill>
                <a:prstClr val="white">
                  <a:tint val="75000"/>
                  <a:alpha val="6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en-US" sz="1100">
              <a:solidFill>
                <a:prstClr val="white">
                  <a:tint val="75000"/>
                  <a:alpha val="6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6BF50E-9F1B-47E9-880E-E6771634D57C}" type="slidenum">
              <a:rPr lang="ru-RU" altLang="en-US" sz="2800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en-US" sz="28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63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60BC-1730-4AE6-9289-AF38327D68FD}" type="datetimeFigureOut">
              <a:rPr lang="ru-RU" altLang="ru-RU">
                <a:solidFill>
                  <a:srgbClr val="EEECE1"/>
                </a:solidFill>
              </a:rPr>
              <a:pPr>
                <a:defRPr/>
              </a:pPr>
              <a:t>10.10.2024</a:t>
            </a:fld>
            <a:endParaRPr lang="ru-RU" altLang="en-US">
              <a:solidFill>
                <a:srgbClr val="EEECE1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>
              <a:solidFill>
                <a:srgbClr val="EEECE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BD684-2F78-493A-A3C5-259E644D06E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795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73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55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8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34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2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7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EEECE1"/>
                </a:solidFill>
              </a:rPr>
              <a:pPr/>
              <a:t>10.10.2024</a:t>
            </a:fld>
            <a:endParaRPr lang="ru-RU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3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067" y="124178"/>
            <a:ext cx="10577689" cy="5881509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«БЕЛОРУССКИЙ ГОСУДАРСТВЕННЫЙ МЕДИЦИНСКИЙ УНИВЕРСИТЕТ»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диссертации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соискание ученой степени кандидата медицинских наук: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выполнения 01.11.2024 –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30.10.2028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 специальности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14.01.00 – название специальности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	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 кафедры …………….. Фамилия Имя Отчество    	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		</a:t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Научный руководитель, 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д-р мед. наук, профессор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Имя Отчество </a:t>
            </a:r>
            <a:br>
              <a:rPr lang="ru-RU" dirty="0"/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3512" y="6005688"/>
            <a:ext cx="8003232" cy="440267"/>
          </a:xfrm>
        </p:spPr>
        <p:txBody>
          <a:bodyPr>
            <a:noAutofit/>
          </a:bodyPr>
          <a:lstStyle/>
          <a:p>
            <a:pPr algn="ctr">
              <a:lnSpc>
                <a:spcPts val="2100"/>
              </a:lnSpc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Минск, 2024</a:t>
            </a:r>
          </a:p>
        </p:txBody>
      </p:sp>
    </p:spTree>
    <p:extLst>
      <p:ext uri="{BB962C8B-B14F-4D97-AF65-F5344CB8AC3E}">
        <p14:creationId xmlns:p14="http://schemas.microsoft.com/office/powerpoint/2010/main" val="373880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исследования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20800" y="1806222"/>
            <a:ext cx="9019822" cy="2299450"/>
          </a:xfrm>
        </p:spPr>
        <p:txBody>
          <a:bodyPr/>
          <a:lstStyle/>
          <a:p>
            <a:pPr marL="11430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 - ……………………….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D53153-43C1-41B5-B36D-419D4208F554}"/>
              </a:ext>
            </a:extLst>
          </p:cNvPr>
          <p:cNvSpPr/>
          <p:nvPr/>
        </p:nvSpPr>
        <p:spPr>
          <a:xfrm>
            <a:off x="1320800" y="3095625"/>
            <a:ext cx="7823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Провести анализ ………………….</a:t>
            </a:r>
          </a:p>
          <a:p>
            <a:pPr marL="114300" lv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Изучить……………..</a:t>
            </a:r>
          </a:p>
          <a:p>
            <a:pPr marL="114300" lv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Научно обосновать……………………..</a:t>
            </a:r>
          </a:p>
          <a:p>
            <a:pPr marL="114300" lv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Разработать и оценить эффективность………………..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87326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9EFEC6B-A986-4D5F-B03B-35E4CC2ADA9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80226" y="776165"/>
            <a:ext cx="8434388" cy="42386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4B017EFF-83D6-48D6-8224-75076149D26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526064" y="2369214"/>
            <a:ext cx="8656624" cy="657225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E9E7C3F-1CAA-494A-BF04-45F762E7FC9C}"/>
              </a:ext>
            </a:extLst>
          </p:cNvPr>
          <p:cNvSpPr/>
          <p:nvPr/>
        </p:nvSpPr>
        <p:spPr>
          <a:xfrm>
            <a:off x="1401769" y="1369368"/>
            <a:ext cx="3690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4F81BD"/>
              </a:buClr>
            </a:pPr>
            <a:r>
              <a:rPr lang="ru-RU" sz="2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</a:t>
            </a:r>
          </a:p>
        </p:txBody>
      </p:sp>
    </p:spTree>
    <p:extLst>
      <p:ext uri="{BB962C8B-B14F-4D97-AF65-F5344CB8AC3E}">
        <p14:creationId xmlns:p14="http://schemas.microsoft.com/office/powerpoint/2010/main" val="113281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D986E-FE6E-498F-8772-6C7E49F3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741362"/>
          </a:xfrm>
        </p:spPr>
        <p:txBody>
          <a:bodyPr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новизна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7F357A-1DCE-4AB5-8B4B-E93443670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64" y="873478"/>
            <a:ext cx="9099612" cy="5260622"/>
          </a:xfrm>
        </p:spPr>
        <p:txBody>
          <a:bodyPr>
            <a:noAutofit/>
          </a:bodyPr>
          <a:lstStyle/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определены ………………………….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полученных результатов будет разработан метод ………………..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Предложенный метод будет рекомендован 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02293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26817"/>
              </p:ext>
            </p:extLst>
          </p:nvPr>
        </p:nvGraphicFramePr>
        <p:xfrm>
          <a:off x="104634" y="413479"/>
          <a:ext cx="11542869" cy="61826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1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4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Год</a:t>
                      </a:r>
                      <a:r>
                        <a:rPr lang="ru-RU" sz="900" baseline="0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обучения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 работы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Краткое содержание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Срок выполнения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Утверждение темы диссертации, индивидуального плана и научного руководителя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Подготовка перечня документов для утверждения темы диссертации, индивидуального плана и научного руководителя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Декабрь 2023 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232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 год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Проведение патентно-информационного поиска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Оформление патентно-информационного поиска для подтверждения </a:t>
                      </a:r>
                      <a:r>
                        <a:rPr lang="ru-RU" sz="1000" dirty="0" err="1">
                          <a:effectLst/>
                        </a:rPr>
                        <a:t>охраноспособности</a:t>
                      </a:r>
                      <a:r>
                        <a:rPr lang="ru-RU" sz="1000" dirty="0">
                          <a:effectLst/>
                        </a:rPr>
                        <a:t> темы.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Ноябрь-декабрь 2023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Проработка научно-медицинской литературы по теме диссертации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Проведение поисковых исследований в библиотеках и в Интернете.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2023 - 2024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Проведение набора клинического материала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Набор клинического материала. Разработка и утверждение</a:t>
                      </a:r>
                      <a:r>
                        <a:rPr lang="ru-RU" sz="1000" baseline="0" dirty="0">
                          <a:effectLst/>
                        </a:rPr>
                        <a:t> карт</a:t>
                      </a:r>
                      <a:r>
                        <a:rPr lang="ru-RU" sz="1000" dirty="0">
                          <a:effectLst/>
                        </a:rPr>
                        <a:t> и протоколов исследования. Получение одобрения комитета по этике на проведение исследования, информированного согласия пациентов.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2023 - 2024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Разработка методов исследования, составление базы данных пациентов.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Распределение пациентов по группам. Набор  материала. Составление компьютерной базы данных.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2023 - 2024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Промежуточная аттестация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Выступление с отчетами о проведенной работе за 2023 -2024 </a:t>
                      </a:r>
                      <a:r>
                        <a:rPr lang="ru-RU" sz="1000" dirty="0" err="1">
                          <a:effectLst/>
                        </a:rPr>
                        <a:t>г.г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Апрель, октябрь 2024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875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 год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Продолжение набора клинического материала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Продолжение набора клинического материала.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2024 - 2025г.г.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Научно-практическая работа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Подготовка публикаций. Участие в  международных и республиканских научно-практических конференциях.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2024- 2025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Проработка научно-медицинской литературы по теме диссертации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Изучение материалов библиотек и баз данных по утверждённой тематике. Проведение поисковых исследований в Интернете.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2024 - 2025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Разработка методов исследования, составление базы данных пациентов.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Продолжение набора пациентов. Составление компьютерной базы данных.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2024 - 2025г.г.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Промежуточная аттестация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Выступление с отчетами о проведенной работе за 2024 - 2025 </a:t>
                      </a:r>
                      <a:r>
                        <a:rPr lang="ru-RU" sz="1000" dirty="0" err="1">
                          <a:effectLst/>
                        </a:rPr>
                        <a:t>г.г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Апрель, октябрь 2025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749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 год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Проработка научно-медицинской литературы по теме диссертации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Изучение материалов библиотек и баз данных по утверждённой тематике. Проведение поисковых исследований в Интернете.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2025 - 2026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Продолжение набора клинического материала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Набор клинического материала. Статистическая обработка данных.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2025 2026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Научно-практическая работа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Написание научных публикаций. Участие в  научно-практических конференциях. Подготовка и оформление инструкции по применению и др.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2025 - 2026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Промежуточная аттестация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Выступление с отчетами о проведенной работе за 2025 -2026 </a:t>
                      </a:r>
                      <a:r>
                        <a:rPr lang="ru-RU" sz="1000" dirty="0" err="1">
                          <a:effectLst/>
                        </a:rPr>
                        <a:t>г.г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Апрель, октябрь 2026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7749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 год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Проработка научно-медицинской литературы по теме диссертации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Проведение поисковых исследований в библиотеке и в Интернете.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2026- 2027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Завершение набора клинического материала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Завершение набора клинического материала. Статистическая обработка данных. Подготовка материала к публикациям.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2026 - 2027г.г.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4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Научно-практическая работа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Написание научных публикаций. Участие в  конференциях, стажировках и др.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2026 - 2027 </a:t>
                      </a:r>
                      <a:r>
                        <a:rPr lang="ru-RU" sz="900" dirty="0" err="1">
                          <a:effectLst/>
                        </a:rPr>
                        <a:t>г.г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Промежуточная аттестация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Выступление с отчетом о проведенной работе за 2026 -2027 </a:t>
                      </a:r>
                      <a:r>
                        <a:rPr lang="ru-RU" sz="1000" dirty="0" err="1">
                          <a:effectLst/>
                        </a:rPr>
                        <a:t>г.г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Апрель, октябрь 2027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7749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 год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Анализ и обобщение полученных данных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Статистический анализ и обобщение полученных результатов. Подведение итогов проведенной научно-исследовательской работы, формулировка выводов.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2028 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Оформление диссертации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Написание глав диссертации и выводов. Оформление автореферата.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2028 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Итоговая аттестация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Выступление с отчетом о проделанной работе за время обучения в аспирантуре.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Сентябрь-октябрь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2028 г.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7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75521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911520" y="13648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 РАБОТЫ</a:t>
            </a:r>
          </a:p>
        </p:txBody>
      </p:sp>
    </p:spTree>
    <p:extLst>
      <p:ext uri="{BB962C8B-B14F-4D97-AF65-F5344CB8AC3E}">
        <p14:creationId xmlns:p14="http://schemas.microsoft.com/office/powerpoint/2010/main" val="314753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DADF96-2801-43D9-95D2-BF5BFF75C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2286000"/>
            <a:ext cx="10758311" cy="1143000"/>
          </a:xfrm>
        </p:spPr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64924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667</Words>
  <Application>Microsoft Office PowerPoint</Application>
  <PresentationFormat>Широкоэкранный</PresentationFormat>
  <Paragraphs>101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Соседство</vt:lpstr>
      <vt:lpstr>           УО «БЕЛОРУССКИЙ ГОСУДАРСТВЕННЫЙ МЕДИЦИНСКИЙ УНИВЕРСИТЕТ»      Тема диссертации  на соискание ученой степени кандидата медицинских наук:  «НАЗВАНИЕ»     Сроки выполнения 01.11.2024 – 30.10.2028 Шифр специальности 14.01.00 – название специальности                                                                                    Аспирант кафедры …………….. Фамилия Имя Отчество                                                                                                             Научный руководитель,  д-р мед. наук, профессор Фамилия Имя Отчество  </vt:lpstr>
      <vt:lpstr>Цель и задачи исследования</vt:lpstr>
      <vt:lpstr>Презентация PowerPoint</vt:lpstr>
      <vt:lpstr>Научная новизна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ГУО «БЕЛОРУССКАЯ МЕДИЦИНСКАЯ АКАДЕМИЯ ПОСЛЕДИПЛОМНОГО ОБРАЗОВАНИЯ» ГУ «Республиканский научно-практический центр оториноларингологии»     Тема диссертации :  «Средние отиты у пациентов детского возраста с врожденной расщелиной неба: диагностика, лечение, профилактика»     Сроки выполнения 01.11.2022 – 30.10.27 Шифр специальности 14.01.03 – болезни уха, горла и носа                                                                                   Докторант кафедры оториноларингологии БелМАПО, канд.мед.наук,                                                                                      ученый секретарь РНПЦ оториноларингологии  Елена Леонидовна Малец                                                                                                           Научный консультант, д-р мед наук, профессор,  заведующий кафедрой                                                                    оториноларингологии БелМАПО Людмила Григорьевна Петрова</dc:title>
  <dc:creator>Professional</dc:creator>
  <cp:lastModifiedBy>Пехтерева Наталья Валерьевна</cp:lastModifiedBy>
  <cp:revision>36</cp:revision>
  <cp:lastPrinted>2023-11-15T03:48:08Z</cp:lastPrinted>
  <dcterms:created xsi:type="dcterms:W3CDTF">2022-11-16T18:03:09Z</dcterms:created>
  <dcterms:modified xsi:type="dcterms:W3CDTF">2024-10-10T15:30:15Z</dcterms:modified>
</cp:coreProperties>
</file>